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80" r:id="rId3"/>
    <p:sldId id="281" r:id="rId4"/>
    <p:sldId id="282" r:id="rId5"/>
    <p:sldId id="300" r:id="rId6"/>
    <p:sldId id="299" r:id="rId7"/>
    <p:sldId id="293" r:id="rId8"/>
    <p:sldId id="283" r:id="rId9"/>
    <p:sldId id="284" r:id="rId10"/>
    <p:sldId id="297" r:id="rId11"/>
    <p:sldId id="294" r:id="rId12"/>
    <p:sldId id="298" r:id="rId13"/>
    <p:sldId id="295" r:id="rId14"/>
    <p:sldId id="286" r:id="rId15"/>
    <p:sldId id="285" r:id="rId16"/>
    <p:sldId id="287" r:id="rId17"/>
    <p:sldId id="288" r:id="rId18"/>
    <p:sldId id="291" r:id="rId19"/>
    <p:sldId id="289" r:id="rId20"/>
    <p:sldId id="292" r:id="rId21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Programmeerimiskeeled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Oluline keelte jaotus: tüübid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Osad keeled on tüübivabad: iga muutuja võib sisaldada mistahes asja.</a:t>
            </a:r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Näiteks Javascript ja Python:   X=12;   X=“tekst“;  X=1.34;</a:t>
            </a:r>
          </a:p>
          <a:p>
            <a:pPr marL="0" indent="0">
              <a:buNone/>
            </a:pPr>
            <a:endParaRPr lang="et-EE" dirty="0"/>
          </a:p>
          <a:p>
            <a:r>
              <a:rPr lang="et-EE" dirty="0" smtClean="0"/>
              <a:t>Osad keeled (Java, C#, ...) on range tüübiga: igal muutujal on ainult üks tüüp, mis tuleb öelda: int X;</a:t>
            </a:r>
          </a:p>
          <a:p>
            <a:endParaRPr lang="et-EE" dirty="0"/>
          </a:p>
          <a:p>
            <a:r>
              <a:rPr lang="et-EE" dirty="0" smtClean="0"/>
              <a:t>Osad keeled on vahepeal: on tüüp, </a:t>
            </a:r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kuid see pole nii range (näiteks C)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30661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t-EE" dirty="0" err="1">
                <a:solidFill>
                  <a:srgbClr val="000000"/>
                </a:solidFill>
                <a:latin typeface="+mn-lt"/>
              </a:rPr>
              <a:t>Kaks</a:t>
            </a:r>
            <a:r>
              <a:rPr lang="en-GB" altLang="et-EE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+mn-lt"/>
              </a:rPr>
              <a:t>põhivarianti</a:t>
            </a:r>
            <a:r>
              <a:rPr lang="en-GB" altLang="et-EE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+mn-lt"/>
              </a:rPr>
              <a:t>keeles</a:t>
            </a:r>
            <a:r>
              <a:rPr lang="en-GB" altLang="et-EE" dirty="0">
                <a:solidFill>
                  <a:srgbClr val="000000"/>
                </a:solidFill>
                <a:latin typeface="+mn-lt"/>
              </a:rPr>
              <a:t> X </a:t>
            </a:r>
            <a:r>
              <a:rPr lang="en-GB" altLang="et-EE" dirty="0" err="1">
                <a:solidFill>
                  <a:srgbClr val="000000"/>
                </a:solidFill>
                <a:latin typeface="+mn-lt"/>
              </a:rPr>
              <a:t>programmi</a:t>
            </a:r>
            <a:r>
              <a:rPr lang="en-GB" altLang="et-EE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+mn-lt"/>
              </a:rPr>
              <a:t>täitmiseks</a:t>
            </a:r>
            <a:r>
              <a:rPr lang="en-GB" altLang="et-EE" dirty="0">
                <a:solidFill>
                  <a:srgbClr val="000000"/>
                </a:solidFill>
                <a:latin typeface="+mn-lt"/>
              </a:rPr>
              <a:t>.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/>
            </a:r>
            <a:br>
              <a:rPr lang="en-GB" altLang="et-EE" dirty="0">
                <a:solidFill>
                  <a:srgbClr val="000000"/>
                </a:solidFill>
                <a:latin typeface="Bitstream Vera Sans" charset="0"/>
              </a:rPr>
            </a:b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sz="4400" b="1" dirty="0" err="1" smtClean="0">
                <a:solidFill>
                  <a:srgbClr val="000000"/>
                </a:solidFill>
              </a:rPr>
              <a:t>Kompileerimine</a:t>
            </a:r>
            <a:r>
              <a:rPr lang="en-GB" altLang="et-EE" sz="4400" dirty="0">
                <a:solidFill>
                  <a:srgbClr val="000000"/>
                </a:solidFill>
              </a:rPr>
              <a:t>: </a:t>
            </a:r>
            <a:r>
              <a:rPr lang="en-GB" altLang="et-EE" sz="4400" dirty="0" err="1">
                <a:solidFill>
                  <a:srgbClr val="000000"/>
                </a:solidFill>
              </a:rPr>
              <a:t>masinkoodis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programm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nimega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kompilaator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teisendab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keeles</a:t>
            </a:r>
            <a:r>
              <a:rPr lang="en-GB" altLang="et-EE" sz="4400" dirty="0">
                <a:solidFill>
                  <a:srgbClr val="000000"/>
                </a:solidFill>
              </a:rPr>
              <a:t> X </a:t>
            </a:r>
            <a:r>
              <a:rPr lang="en-GB" altLang="et-EE" sz="4400" dirty="0" err="1" smtClean="0">
                <a:solidFill>
                  <a:srgbClr val="000000"/>
                </a:solidFill>
              </a:rPr>
              <a:t>programmi</a:t>
            </a:r>
            <a:r>
              <a:rPr lang="et-EE" altLang="et-EE" sz="4400" dirty="0" smtClean="0">
                <a:solidFill>
                  <a:srgbClr val="000000"/>
                </a:solidFill>
              </a:rPr>
              <a:t> </a:t>
            </a:r>
            <a:r>
              <a:rPr lang="en-GB" altLang="et-EE" sz="4400" dirty="0" err="1" smtClean="0">
                <a:solidFill>
                  <a:srgbClr val="000000"/>
                </a:solidFill>
              </a:rPr>
              <a:t>masinkoodfailiks</a:t>
            </a:r>
            <a:r>
              <a:rPr lang="en-GB" altLang="et-EE" sz="4400" dirty="0" smtClean="0">
                <a:solidFill>
                  <a:srgbClr val="000000"/>
                </a:solidFill>
              </a:rPr>
              <a:t> </a:t>
            </a:r>
            <a:r>
              <a:rPr lang="en-GB" altLang="et-EE" sz="4400" dirty="0">
                <a:solidFill>
                  <a:srgbClr val="000000"/>
                </a:solidFill>
              </a:rPr>
              <a:t>Y. </a:t>
            </a:r>
            <a:r>
              <a:rPr lang="en-GB" altLang="et-EE" sz="4400" dirty="0" err="1">
                <a:solidFill>
                  <a:srgbClr val="000000"/>
                </a:solidFill>
              </a:rPr>
              <a:t>Seejärel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täidetakse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saadud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masinkoodis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programm</a:t>
            </a:r>
            <a:r>
              <a:rPr lang="en-GB" altLang="et-EE" sz="4400" dirty="0">
                <a:solidFill>
                  <a:srgbClr val="000000"/>
                </a:solidFill>
              </a:rPr>
              <a:t> Y. </a:t>
            </a:r>
            <a:endParaRPr lang="et-EE" altLang="et-EE" sz="4400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endParaRPr lang="et-EE" altLang="et-EE" sz="4400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sz="4400" dirty="0" err="1" smtClean="0">
                <a:solidFill>
                  <a:srgbClr val="000000"/>
                </a:solidFill>
              </a:rPr>
              <a:t>Näi</a:t>
            </a:r>
            <a:r>
              <a:rPr lang="et-EE" altLang="et-EE" sz="4400" dirty="0">
                <a:solidFill>
                  <a:srgbClr val="000000"/>
                </a:solidFill>
              </a:rPr>
              <a:t>t</a:t>
            </a:r>
            <a:r>
              <a:rPr lang="en-GB" altLang="et-EE" sz="4400" dirty="0">
                <a:solidFill>
                  <a:srgbClr val="000000"/>
                </a:solidFill>
              </a:rPr>
              <a:t>e</a:t>
            </a:r>
            <a:r>
              <a:rPr lang="et-EE" altLang="et-EE" sz="4400" dirty="0">
                <a:solidFill>
                  <a:srgbClr val="000000"/>
                </a:solidFill>
              </a:rPr>
              <a:t>d</a:t>
            </a:r>
            <a:r>
              <a:rPr lang="en-GB" altLang="et-EE" sz="4400" dirty="0">
                <a:solidFill>
                  <a:srgbClr val="000000"/>
                </a:solidFill>
              </a:rPr>
              <a:t>: C</a:t>
            </a:r>
            <a:r>
              <a:rPr lang="et-EE" altLang="et-EE" sz="4400" dirty="0">
                <a:solidFill>
                  <a:srgbClr val="000000"/>
                </a:solidFill>
              </a:rPr>
              <a:t>, Fortran, Go</a:t>
            </a:r>
            <a:r>
              <a:rPr lang="en-GB" altLang="et-EE" sz="4400" dirty="0">
                <a:solidFill>
                  <a:srgbClr val="000000"/>
                </a:solidFill>
              </a:rPr>
              <a:t>.</a:t>
            </a:r>
          </a:p>
          <a:p>
            <a:pPr marL="333375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Font typeface="Wingdings" panose="05000000000000000000" pitchFamily="2" charset="2"/>
              <a:buNone/>
            </a:pPr>
            <a:endParaRPr lang="en-GB" altLang="et-EE" sz="4400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sz="4400" b="1" dirty="0" err="1">
                <a:solidFill>
                  <a:srgbClr val="000000"/>
                </a:solidFill>
              </a:rPr>
              <a:t>Interpreteerimine</a:t>
            </a:r>
            <a:r>
              <a:rPr lang="en-GB" altLang="et-EE" sz="4400" dirty="0">
                <a:solidFill>
                  <a:srgbClr val="000000"/>
                </a:solidFill>
              </a:rPr>
              <a:t>: </a:t>
            </a:r>
            <a:r>
              <a:rPr lang="en-GB" altLang="et-EE" sz="4400" dirty="0" err="1">
                <a:solidFill>
                  <a:srgbClr val="000000"/>
                </a:solidFill>
              </a:rPr>
              <a:t>masinkoodis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programm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nimega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interpretaator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loeb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sisse</a:t>
            </a:r>
            <a:r>
              <a:rPr lang="en-GB" altLang="et-EE" sz="4400" dirty="0">
                <a:solidFill>
                  <a:srgbClr val="000000"/>
                </a:solidFill>
              </a:rPr>
              <a:t> X </a:t>
            </a:r>
            <a:r>
              <a:rPr lang="en-GB" altLang="et-EE" sz="4400" dirty="0" err="1">
                <a:solidFill>
                  <a:srgbClr val="000000"/>
                </a:solidFill>
              </a:rPr>
              <a:t>keeles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faili</a:t>
            </a:r>
            <a:r>
              <a:rPr lang="en-GB" altLang="et-EE" sz="4400" dirty="0">
                <a:solidFill>
                  <a:srgbClr val="000000"/>
                </a:solidFill>
              </a:rPr>
              <a:t>, </a:t>
            </a:r>
            <a:r>
              <a:rPr lang="en-GB" altLang="et-EE" sz="4400" dirty="0" err="1">
                <a:solidFill>
                  <a:srgbClr val="000000"/>
                </a:solidFill>
              </a:rPr>
              <a:t>teisendab</a:t>
            </a:r>
            <a:r>
              <a:rPr lang="en-GB" altLang="et-EE" sz="4400" dirty="0">
                <a:solidFill>
                  <a:srgbClr val="000000"/>
                </a:solidFill>
              </a:rPr>
              <a:t> t</a:t>
            </a:r>
            <a:r>
              <a:rPr lang="et-EE" altLang="et-EE" sz="4400" dirty="0">
                <a:solidFill>
                  <a:srgbClr val="000000"/>
                </a:solidFill>
              </a:rPr>
              <a:t>a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t-EE" altLang="et-EE" sz="4400" dirty="0">
                <a:solidFill>
                  <a:srgbClr val="000000"/>
                </a:solidFill>
              </a:rPr>
              <a:t>nö pseudo-assembleriks / vahekoodiks </a:t>
            </a:r>
            <a:r>
              <a:rPr lang="en-GB" altLang="et-EE" sz="4400" dirty="0" err="1">
                <a:solidFill>
                  <a:srgbClr val="000000"/>
                </a:solidFill>
              </a:rPr>
              <a:t>ja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asub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t-EE" altLang="et-EE" sz="4400" dirty="0">
                <a:solidFill>
                  <a:srgbClr val="000000"/>
                </a:solidFill>
              </a:rPr>
              <a:t>seda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t-EE" altLang="et-EE" sz="4400" dirty="0">
                <a:solidFill>
                  <a:srgbClr val="000000"/>
                </a:solidFill>
              </a:rPr>
              <a:t>vahekoodi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varianti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rida-realt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täitma</a:t>
            </a:r>
            <a:r>
              <a:rPr lang="en-GB" altLang="et-EE" sz="4400" dirty="0">
                <a:solidFill>
                  <a:srgbClr val="000000"/>
                </a:solidFill>
              </a:rPr>
              <a:t>. </a:t>
            </a:r>
            <a:endParaRPr lang="et-EE" altLang="et-EE" sz="4400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endParaRPr lang="et-EE" altLang="et-EE" sz="4400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sz="4400" dirty="0" err="1" smtClean="0">
                <a:solidFill>
                  <a:srgbClr val="000000"/>
                </a:solidFill>
              </a:rPr>
              <a:t>Näited</a:t>
            </a:r>
            <a:r>
              <a:rPr lang="en-GB" altLang="et-EE" sz="4400" dirty="0">
                <a:solidFill>
                  <a:srgbClr val="000000"/>
                </a:solidFill>
              </a:rPr>
              <a:t>: Python, PHP, Perl, </a:t>
            </a:r>
            <a:endParaRPr lang="et-EE" altLang="et-EE" sz="4400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sz="4400" dirty="0" err="1" smtClean="0">
                <a:solidFill>
                  <a:srgbClr val="000000"/>
                </a:solidFill>
              </a:rPr>
              <a:t>vanemad</a:t>
            </a:r>
            <a:r>
              <a:rPr lang="en-GB" altLang="et-EE" sz="4400" dirty="0" smtClean="0">
                <a:solidFill>
                  <a:srgbClr val="000000"/>
                </a:solidFill>
              </a:rPr>
              <a:t> </a:t>
            </a:r>
            <a:r>
              <a:rPr lang="en-GB" altLang="et-EE" sz="4400" dirty="0" err="1">
                <a:solidFill>
                  <a:srgbClr val="000000"/>
                </a:solidFill>
              </a:rPr>
              <a:t>Javascripti</a:t>
            </a:r>
            <a:r>
              <a:rPr lang="en-GB" altLang="et-EE" sz="4400" dirty="0">
                <a:solidFill>
                  <a:srgbClr val="000000"/>
                </a:solidFill>
              </a:rPr>
              <a:t> </a:t>
            </a:r>
            <a:r>
              <a:rPr lang="en-GB" altLang="et-EE" sz="4400" dirty="0" err="1" smtClean="0">
                <a:solidFill>
                  <a:srgbClr val="000000"/>
                </a:solidFill>
              </a:rPr>
              <a:t>mootorid</a:t>
            </a:r>
            <a:endParaRPr lang="en-GB" altLang="et-EE" sz="4400" dirty="0">
              <a:solidFill>
                <a:srgbClr val="000000"/>
              </a:solidFill>
            </a:endParaRP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</a:endParaRP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n-GB" altLang="et-EE" dirty="0">
              <a:solidFill>
                <a:srgbClr val="000000"/>
              </a:solidFill>
            </a:endParaRP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r>
              <a:rPr lang="et-EE" altLang="et-EE" b="1" dirty="0" smtClean="0">
                <a:solidFill>
                  <a:srgbClr val="000000"/>
                </a:solidFill>
              </a:rPr>
              <a:t>    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689322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Interpreteerimise kompromissvariandid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dirty="0" err="1" smtClean="0">
                <a:solidFill>
                  <a:srgbClr val="000000"/>
                </a:solidFill>
              </a:rPr>
              <a:t>Kompilaator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kompileerib</a:t>
            </a:r>
            <a:r>
              <a:rPr lang="en-GB" altLang="et-EE" dirty="0">
                <a:solidFill>
                  <a:srgbClr val="000000"/>
                </a:solidFill>
              </a:rPr>
              <a:t> X </a:t>
            </a:r>
            <a:r>
              <a:rPr lang="en-GB" altLang="et-EE" dirty="0" err="1">
                <a:solidFill>
                  <a:srgbClr val="000000"/>
                </a:solidFill>
              </a:rPr>
              <a:t>faili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vahekoodiks</a:t>
            </a:r>
            <a:r>
              <a:rPr lang="en-GB" altLang="et-EE" dirty="0">
                <a:solidFill>
                  <a:srgbClr val="000000"/>
                </a:solidFill>
              </a:rPr>
              <a:t> Y, </a:t>
            </a:r>
            <a:r>
              <a:rPr lang="en-GB" altLang="et-EE" dirty="0" err="1">
                <a:solidFill>
                  <a:srgbClr val="000000"/>
                </a:solidFill>
              </a:rPr>
              <a:t>seejärel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interpreteeritakse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vahekoodi</a:t>
            </a:r>
            <a:r>
              <a:rPr lang="en-GB" altLang="et-EE" dirty="0">
                <a:solidFill>
                  <a:srgbClr val="000000"/>
                </a:solidFill>
              </a:rPr>
              <a:t> Y (Python, Java).</a:t>
            </a: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n-GB" altLang="et-EE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dirty="0" err="1">
                <a:solidFill>
                  <a:srgbClr val="000000"/>
                </a:solidFill>
              </a:rPr>
              <a:t>Interpretaator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interpreteerib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vahekoodi</a:t>
            </a:r>
            <a:r>
              <a:rPr lang="en-GB" altLang="et-EE" dirty="0">
                <a:solidFill>
                  <a:srgbClr val="000000"/>
                </a:solidFill>
              </a:rPr>
              <a:t> Y, </a:t>
            </a:r>
            <a:r>
              <a:rPr lang="en-GB" altLang="et-EE" dirty="0" err="1">
                <a:solidFill>
                  <a:srgbClr val="000000"/>
                </a:solidFill>
              </a:rPr>
              <a:t>kuid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kompileerib</a:t>
            </a:r>
            <a:r>
              <a:rPr lang="en-GB" altLang="et-EE" b="1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töö</a:t>
            </a:r>
            <a:r>
              <a:rPr lang="en-GB" altLang="et-EE" b="1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ajal</a:t>
            </a:r>
            <a:r>
              <a:rPr lang="en-GB" altLang="et-EE" b="1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osa</a:t>
            </a:r>
            <a:r>
              <a:rPr lang="en-GB" altLang="et-EE" b="1" dirty="0">
                <a:solidFill>
                  <a:srgbClr val="000000"/>
                </a:solidFill>
              </a:rPr>
              <a:t> Y-</a:t>
            </a:r>
            <a:r>
              <a:rPr lang="en-GB" altLang="et-EE" b="1" dirty="0" err="1">
                <a:solidFill>
                  <a:srgbClr val="000000"/>
                </a:solidFill>
              </a:rPr>
              <a:t>st</a:t>
            </a:r>
            <a:r>
              <a:rPr lang="en-GB" altLang="et-EE" b="1" dirty="0">
                <a:solidFill>
                  <a:srgbClr val="000000"/>
                </a:solidFill>
              </a:rPr>
              <a:t> </a:t>
            </a:r>
            <a:r>
              <a:rPr lang="en-GB" altLang="et-EE" b="1" dirty="0" err="1">
                <a:solidFill>
                  <a:srgbClr val="000000"/>
                </a:solidFill>
              </a:rPr>
              <a:t>masinkoodiks</a:t>
            </a:r>
            <a:r>
              <a:rPr lang="en-GB" altLang="et-EE" dirty="0">
                <a:solidFill>
                  <a:srgbClr val="000000"/>
                </a:solidFill>
              </a:rPr>
              <a:t>, </a:t>
            </a:r>
            <a:r>
              <a:rPr lang="en-GB" altLang="et-EE" dirty="0" err="1">
                <a:solidFill>
                  <a:srgbClr val="000000"/>
                </a:solidFill>
              </a:rPr>
              <a:t>mida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seejärel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täidab</a:t>
            </a:r>
            <a:r>
              <a:rPr lang="en-GB" altLang="et-EE" dirty="0">
                <a:solidFill>
                  <a:srgbClr val="000000"/>
                </a:solidFill>
              </a:rPr>
              <a:t> (Java</a:t>
            </a:r>
            <a:r>
              <a:rPr lang="et-EE" altLang="et-EE" dirty="0">
                <a:solidFill>
                  <a:srgbClr val="000000"/>
                </a:solidFill>
              </a:rPr>
              <a:t>, C#, Firefoxi Javascript</a:t>
            </a:r>
            <a:r>
              <a:rPr lang="en-GB" altLang="et-EE" dirty="0">
                <a:solidFill>
                  <a:srgbClr val="000000"/>
                </a:solidFill>
              </a:rPr>
              <a:t>)  </a:t>
            </a:r>
            <a:r>
              <a:rPr lang="en-GB" altLang="et-EE" dirty="0" err="1">
                <a:solidFill>
                  <a:srgbClr val="000000"/>
                </a:solidFill>
              </a:rPr>
              <a:t>nn</a:t>
            </a:r>
            <a:r>
              <a:rPr lang="en-GB" altLang="et-EE" dirty="0">
                <a:solidFill>
                  <a:srgbClr val="000000"/>
                </a:solidFill>
              </a:rPr>
              <a:t> just-in-time compilation </a:t>
            </a:r>
            <a:r>
              <a:rPr lang="en-GB" altLang="et-EE" dirty="0" err="1">
                <a:solidFill>
                  <a:srgbClr val="000000"/>
                </a:solidFill>
              </a:rPr>
              <a:t>ehk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b="1" dirty="0">
                <a:solidFill>
                  <a:srgbClr val="000000"/>
                </a:solidFill>
              </a:rPr>
              <a:t>JIT</a:t>
            </a:r>
            <a:r>
              <a:rPr lang="en-GB" altLang="et-EE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Näiteks: Chrome </a:t>
            </a:r>
            <a:r>
              <a:rPr lang="et-EE" altLang="et-EE" dirty="0">
                <a:solidFill>
                  <a:srgbClr val="000000"/>
                </a:solidFill>
              </a:rPr>
              <a:t>V8 Javascript kompileerib </a:t>
            </a:r>
            <a:endParaRPr lang="et-EE" altLang="et-EE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algul </a:t>
            </a:r>
            <a:r>
              <a:rPr lang="et-EE" altLang="et-EE" dirty="0">
                <a:solidFill>
                  <a:srgbClr val="000000"/>
                </a:solidFill>
              </a:rPr>
              <a:t>kogu programmi masinkoodiks </a:t>
            </a:r>
            <a:endParaRPr lang="et-EE" altLang="et-EE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kiire </a:t>
            </a:r>
            <a:r>
              <a:rPr lang="et-EE" altLang="et-EE" dirty="0">
                <a:solidFill>
                  <a:srgbClr val="000000"/>
                </a:solidFill>
              </a:rPr>
              <a:t>kompilaatoriga, seejärel kompileerib </a:t>
            </a:r>
            <a:endParaRPr lang="et-EE" altLang="et-EE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töö </a:t>
            </a:r>
            <a:r>
              <a:rPr lang="et-EE" altLang="et-EE" dirty="0">
                <a:solidFill>
                  <a:srgbClr val="000000"/>
                </a:solidFill>
              </a:rPr>
              <a:t>käigus selgunud kriitilised kohad </a:t>
            </a:r>
            <a:r>
              <a:rPr lang="et-EE" altLang="et-EE" dirty="0" smtClean="0">
                <a:solidFill>
                  <a:srgbClr val="000000"/>
                </a:solidFill>
              </a:rPr>
              <a:t>aeglasema</a:t>
            </a: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optimeeriva </a:t>
            </a:r>
            <a:r>
              <a:rPr lang="et-EE" altLang="et-EE" dirty="0">
                <a:solidFill>
                  <a:srgbClr val="000000"/>
                </a:solidFill>
              </a:rPr>
              <a:t>kompilaatoriga</a:t>
            </a:r>
            <a:r>
              <a:rPr lang="et-EE" altLang="et-EE" dirty="0" smtClean="0">
                <a:solidFill>
                  <a:srgbClr val="000000"/>
                </a:solidFill>
              </a:rPr>
              <a:t>,</a:t>
            </a: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t-EE" altLang="et-EE" dirty="0" smtClean="0">
                <a:solidFill>
                  <a:srgbClr val="000000"/>
                </a:solidFill>
              </a:rPr>
              <a:t>mis </a:t>
            </a:r>
            <a:r>
              <a:rPr lang="et-EE" altLang="et-EE" dirty="0">
                <a:solidFill>
                  <a:srgbClr val="000000"/>
                </a:solidFill>
              </a:rPr>
              <a:t>annab kiiremini töötava tulemuse.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761271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Hea teada 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 smtClean="0">
                <a:solidFill>
                  <a:srgbClr val="000000"/>
                </a:solidFill>
              </a:rPr>
              <a:t>Programmi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interpreteerimine</a:t>
            </a:r>
            <a:r>
              <a:rPr lang="en-GB" altLang="et-EE" dirty="0">
                <a:solidFill>
                  <a:srgbClr val="000000"/>
                </a:solidFill>
              </a:rPr>
              <a:t> on ca 10-200 </a:t>
            </a:r>
            <a:r>
              <a:rPr lang="en-GB" altLang="et-EE" dirty="0" err="1">
                <a:solidFill>
                  <a:srgbClr val="000000"/>
                </a:solidFill>
              </a:rPr>
              <a:t>korda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aeglasem</a:t>
            </a:r>
            <a:r>
              <a:rPr lang="en-GB" altLang="et-EE" dirty="0">
                <a:solidFill>
                  <a:srgbClr val="000000"/>
                </a:solidFill>
              </a:rPr>
              <a:t>, </a:t>
            </a:r>
            <a:r>
              <a:rPr lang="en-GB" altLang="et-EE" dirty="0" err="1">
                <a:solidFill>
                  <a:srgbClr val="000000"/>
                </a:solidFill>
              </a:rPr>
              <a:t>kui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kompileeritud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koodi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täitmine</a:t>
            </a:r>
            <a:r>
              <a:rPr lang="en-GB" altLang="et-EE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</a:rPr>
              <a:t>Põhimõtteliselt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saaks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igas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keeles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kirjutatud</a:t>
            </a:r>
            <a:r>
              <a:rPr lang="en-GB" altLang="et-EE" dirty="0">
                <a:solidFill>
                  <a:srgbClr val="000000"/>
                </a:solidFill>
              </a:rPr>
              <a:t> programme </a:t>
            </a:r>
            <a:r>
              <a:rPr lang="en-GB" altLang="et-EE" dirty="0" err="1">
                <a:solidFill>
                  <a:srgbClr val="000000"/>
                </a:solidFill>
              </a:rPr>
              <a:t>nii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interpreteeritult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täita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kui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kompileerida</a:t>
            </a:r>
            <a:r>
              <a:rPr lang="en-GB" altLang="et-EE" dirty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</a:rPr>
              <a:t>Praktikas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eelistatakse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vahel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interpreteerimist</a:t>
            </a:r>
            <a:r>
              <a:rPr lang="et-EE" altLang="et-EE" dirty="0" smtClean="0">
                <a:solidFill>
                  <a:srgbClr val="000000"/>
                </a:solidFill>
              </a:rPr>
              <a:t>,</a:t>
            </a:r>
          </a:p>
          <a:p>
            <a:pPr marL="0" indent="0">
              <a:lnSpc>
                <a:spcPct val="97000"/>
              </a:lnSpc>
              <a:spcBef>
                <a:spcPts val="450"/>
              </a:spcBef>
              <a:buNone/>
            </a:pPr>
            <a:r>
              <a:rPr lang="et-EE" altLang="et-EE" dirty="0">
                <a:solidFill>
                  <a:srgbClr val="000000"/>
                </a:solidFill>
              </a:rPr>
              <a:t> </a:t>
            </a:r>
            <a:r>
              <a:rPr lang="et-EE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vahel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kompileerimist</a:t>
            </a:r>
            <a:r>
              <a:rPr lang="en-GB" altLang="et-EE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n-GB" altLang="et-EE" dirty="0">
              <a:solidFill>
                <a:srgbClr val="000000"/>
              </a:solidFill>
              <a:latin typeface="Bitstream Vera Sans" charset="0"/>
            </a:endParaRP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73286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Süntaksi näiteid eri keeltest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 smtClean="0"/>
              <a:t>Programmide sisu kõigi näidetes sama: </a:t>
            </a:r>
          </a:p>
          <a:p>
            <a:pPr marL="0" indent="0">
              <a:buNone/>
            </a:pPr>
            <a:r>
              <a:rPr lang="et-EE" dirty="0" smtClean="0"/>
              <a:t>summeerime arve 1 ... N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641298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Fortran: esimene kõrgkeel, kasutusel inseneriarvutustes, füüsikas jne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GB" altLang="et-EE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INTEGER FUNCTI0N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(n)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isum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= 0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DO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10 = 0,n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isum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isum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+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10 CONTINUE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=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isum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RETURN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END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52976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Cobol: vanad äritarkvarasüsteemid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PROCEDURE SUMTO USING N, Answer.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Begin.   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PERFORM VARYING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LoopCount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FROM 0 BY 1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UNTIL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LoopCount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GREATER THAN N   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 MULTIPLY Answer BY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LoopCount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GIVING Answer.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END-PERFORM.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EXIT PROGRAM.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34129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LISP: tugevalt mõjutanud Javascripti ja Pythonit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</a:pPr>
            <a:endParaRPr lang="et-EE" altLang="et-EE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 smtClean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defun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(n)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(if (= 0 n)</a:t>
            </a:r>
            <a:r>
              <a:rPr lang="ar-SA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‏</a:t>
            </a:r>
            <a:endParaRPr lang="en-US" altLang="et-EE" dirty="0">
              <a:solidFill>
                <a:srgbClr val="000000"/>
              </a:solidFill>
              <a:latin typeface="Courier New" panose="02070309020205020404" pitchFamily="49" charset="0"/>
              <a:cs typeface="Arial" panose="020B0604020202020204" pitchFamily="34" charset="0"/>
            </a:endParaRP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  0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  (+ n (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(­ n 1))) ))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763404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Pascal ja Modula: praktiliselt kadunud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PROCEDURE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n:INTEGER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):INTEGER;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VAR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sum,i:INTEGER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BEGIN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sum:=0;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FOR i:=0 TO n DO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  sum:=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sum+i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END;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 RETURN sum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END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66741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C: domineeriv süsteemprogrammeerimises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n) {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int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i,sum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= 0;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for(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=0;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&lt;=n;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=i+1)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sum = sum +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;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return sum; 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} </a:t>
            </a:r>
          </a:p>
          <a:p>
            <a:pPr marL="0" indent="0">
              <a:buNone/>
            </a:pPr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NB! C süntaks on kõige levinum programmeerimiskeelte </a:t>
            </a:r>
            <a:r>
              <a:rPr lang="et-EE" dirty="0"/>
              <a:t>süntaks </a:t>
            </a:r>
            <a:r>
              <a:rPr lang="et-EE" dirty="0" smtClean="0"/>
              <a:t>(C++, C#, Java, Javascript, ...)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60820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Tuntuim keelte populaarsusindeks: TIOBE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97" y="1969579"/>
            <a:ext cx="9088118" cy="452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7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Python: väga mugav kirjutada ja lugeda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def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sumto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(n):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sum=0   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for 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i</a:t>
            </a: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in range(n+1):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  sum=</a:t>
            </a:r>
            <a:r>
              <a:rPr lang="en-GB" altLang="et-EE" dirty="0" err="1">
                <a:solidFill>
                  <a:srgbClr val="000000"/>
                </a:solidFill>
                <a:latin typeface="Courier New" panose="02070309020205020404" pitchFamily="49" charset="0"/>
              </a:rPr>
              <a:t>sum+i</a:t>
            </a:r>
            <a:endParaRPr lang="en-GB" altLang="et-EE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n-GB" altLang="et-EE" dirty="0">
                <a:solidFill>
                  <a:srgbClr val="000000"/>
                </a:solidFill>
                <a:latin typeface="Courier New" panose="02070309020205020404" pitchFamily="49" charset="0"/>
              </a:rPr>
              <a:t>  return sum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83698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Githubi keelte populaarsusindeks</a:t>
            </a:r>
            <a:endParaRPr lang="en-US" altLang="et-EE" dirty="0" smtClean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5" y="1491904"/>
            <a:ext cx="6985883" cy="5237671"/>
          </a:xfrm>
        </p:spPr>
      </p:pic>
    </p:spTree>
    <p:extLst>
      <p:ext uri="{BB962C8B-B14F-4D97-AF65-F5344CB8AC3E}">
        <p14:creationId xmlns:p14="http://schemas.microsoft.com/office/powerpoint/2010/main" val="39018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Miks palju keeli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Eri valdkondade / eesmärkide jaoks ei ole ühte ideaalset keelt</a:t>
            </a:r>
          </a:p>
          <a:p>
            <a:endParaRPr lang="et-EE" dirty="0"/>
          </a:p>
          <a:p>
            <a:r>
              <a:rPr lang="et-EE" dirty="0"/>
              <a:t>Programmeerijate eelistused on erinevad</a:t>
            </a:r>
          </a:p>
          <a:p>
            <a:endParaRPr lang="et-EE" dirty="0"/>
          </a:p>
          <a:p>
            <a:r>
              <a:rPr lang="et-EE" dirty="0"/>
              <a:t>Vaata ka DSL (domain specific language):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 smtClean="0"/>
              <a:t>   https</a:t>
            </a:r>
            <a:r>
              <a:rPr lang="et-EE" dirty="0"/>
              <a:t>://en.wikipedia.org/wiki/Domain-specific_language</a:t>
            </a:r>
          </a:p>
        </p:txBody>
      </p:sp>
    </p:spTree>
    <p:extLst>
      <p:ext uri="{BB962C8B-B14F-4D97-AF65-F5344CB8AC3E}">
        <p14:creationId xmlns:p14="http://schemas.microsoft.com/office/powerpoint/2010/main" val="60586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Valdkonniti domineerivad keeled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 smtClean="0">
                <a:solidFill>
                  <a:srgbClr val="000000"/>
                </a:solidFill>
                <a:latin typeface="Bitstream Vera Sans" charset="0"/>
              </a:rPr>
              <a:t>Universaalseim</a:t>
            </a:r>
            <a:r>
              <a:rPr lang="en-GB" altLang="et-EE" dirty="0" smtClean="0">
                <a:solidFill>
                  <a:srgbClr val="000000"/>
                </a:solidFill>
                <a:latin typeface="Bitstream Vera Sans" charset="0"/>
              </a:rPr>
              <a:t>: 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Java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Maksimaalset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kiirust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nõudvad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rakendused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, embedded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ja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  <a:latin typeface="Bitstream Vera Sans" charset="0"/>
              </a:rPr>
              <a:t>süsteemprogrammeerimine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C, C++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Andmetöötlus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ja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skriptid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ilma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kasutajaliideseta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Python, Java, C, Go, </a:t>
            </a:r>
            <a:r>
              <a:rPr lang="et-EE" altLang="et-EE" dirty="0" smtClean="0">
                <a:solidFill>
                  <a:srgbClr val="000000"/>
                </a:solidFill>
                <a:latin typeface="Bitstream Vera Sans" charset="0"/>
              </a:rPr>
              <a:t>Javascript, </a:t>
            </a:r>
            <a:r>
              <a:rPr lang="en-GB" altLang="et-EE" dirty="0" smtClean="0">
                <a:solidFill>
                  <a:srgbClr val="000000"/>
                </a:solidFill>
                <a:latin typeface="Bitstream Vera Sans" charset="0"/>
              </a:rPr>
              <a:t>Perl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, Ruby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Windowsi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kasutajaliidesega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rakenduste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C#,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VisualBasic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, C, (Java</a:t>
            </a:r>
            <a:r>
              <a:rPr lang="en-GB" altLang="et-EE" dirty="0" smtClean="0">
                <a:solidFill>
                  <a:srgbClr val="000000"/>
                </a:solidFill>
                <a:latin typeface="Bitstream Vera Sans" charset="0"/>
              </a:rPr>
              <a:t>)</a:t>
            </a:r>
            <a:r>
              <a:rPr lang="et-EE" altLang="et-EE" dirty="0" smtClean="0">
                <a:solidFill>
                  <a:srgbClr val="000000"/>
                </a:solidFill>
                <a:latin typeface="Bitstream Vera Sans" charset="0"/>
              </a:rPr>
              <a:t>, (Javascript)</a:t>
            </a:r>
            <a:endParaRPr lang="en-GB" altLang="et-EE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Maci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ja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iPhone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Swift, Objective-C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Androidi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Java, (C)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Veebibrauseri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Javascript</a:t>
            </a:r>
            <a:endParaRPr lang="en-GB" altLang="et-EE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Veebirakenduse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programmeerimine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</a:t>
            </a:r>
            <a:r>
              <a:rPr lang="en-GB" altLang="et-EE" dirty="0" err="1" smtClean="0">
                <a:solidFill>
                  <a:srgbClr val="000000"/>
                </a:solidFill>
                <a:latin typeface="Bitstream Vera Sans" charset="0"/>
              </a:rPr>
              <a:t>Javascript</a:t>
            </a:r>
            <a:r>
              <a:rPr lang="en-GB" altLang="et-EE" dirty="0" smtClean="0">
                <a:solidFill>
                  <a:srgbClr val="000000"/>
                </a:solidFill>
                <a:latin typeface="Bitstream Vera Sans" charset="0"/>
              </a:rPr>
              <a:t>,</a:t>
            </a:r>
            <a:r>
              <a:rPr lang="et-EE" altLang="et-EE" dirty="0" smtClean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PHP,</a:t>
            </a:r>
            <a:r>
              <a:rPr lang="en-GB" altLang="et-EE" dirty="0" smtClean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Python, Ruby, Java, Go, C , Perl ..</a:t>
            </a:r>
          </a:p>
          <a:p>
            <a:pPr>
              <a:lnSpc>
                <a:spcPct val="97000"/>
              </a:lnSpc>
              <a:spcBef>
                <a:spcPts val="450"/>
              </a:spcBef>
            </a:pP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Spetsiifilised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n-GB" altLang="et-EE" dirty="0" err="1">
                <a:solidFill>
                  <a:srgbClr val="000000"/>
                </a:solidFill>
                <a:latin typeface="Bitstream Vera Sans" charset="0"/>
              </a:rPr>
              <a:t>rakendused</a:t>
            </a:r>
            <a:r>
              <a:rPr lang="en-GB" altLang="et-EE" dirty="0">
                <a:solidFill>
                  <a:srgbClr val="000000"/>
                </a:solidFill>
                <a:latin typeface="Bitstream Vera Sans" charset="0"/>
              </a:rPr>
              <a:t>: </a:t>
            </a:r>
            <a:r>
              <a:rPr lang="et-EE" altLang="et-EE" dirty="0" smtClean="0">
                <a:solidFill>
                  <a:srgbClr val="000000"/>
                </a:solidFill>
                <a:latin typeface="Bitstream Vera Sans" charset="0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Bitstream Vera Sans" charset="0"/>
              </a:rPr>
              <a:t>p</a:t>
            </a:r>
            <a:r>
              <a:rPr lang="et-EE" altLang="et-EE" dirty="0" smtClean="0">
                <a:solidFill>
                  <a:srgbClr val="000000"/>
                </a:solidFill>
                <a:latin typeface="Bitstream Vera Sans" charset="0"/>
              </a:rPr>
              <a:t>alju variante</a:t>
            </a:r>
            <a:endParaRPr lang="en-GB" altLang="et-EE" dirty="0">
              <a:solidFill>
                <a:srgbClr val="000000"/>
              </a:solidFill>
              <a:latin typeface="Bitstream Vera Sans" charset="0"/>
            </a:endParaRP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360665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Programmeerimis- ja kirjelduskeeled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t-EE" b="1" dirty="0" smtClean="0"/>
              <a:t>Programmeerimiskeeled</a:t>
            </a:r>
            <a:r>
              <a:rPr lang="et-EE" dirty="0" smtClean="0"/>
              <a:t> on programmide kirjutamiseks: </a:t>
            </a:r>
          </a:p>
          <a:p>
            <a:r>
              <a:rPr lang="et-EE" dirty="0" smtClean="0"/>
              <a:t>C, Java, Python jne</a:t>
            </a:r>
            <a:endParaRPr lang="et-EE" dirty="0"/>
          </a:p>
          <a:p>
            <a:pPr marL="0" indent="0">
              <a:buNone/>
            </a:pPr>
            <a:r>
              <a:rPr lang="et-EE" dirty="0"/>
              <a:t> </a:t>
            </a:r>
            <a:endParaRPr lang="et-EE" dirty="0" smtClean="0"/>
          </a:p>
          <a:p>
            <a:pPr marL="0" indent="0">
              <a:buNone/>
            </a:pPr>
            <a:r>
              <a:rPr lang="et-EE" b="1" dirty="0" smtClean="0"/>
              <a:t>Kirjelduskeeled</a:t>
            </a:r>
            <a:r>
              <a:rPr lang="et-EE" dirty="0" smtClean="0"/>
              <a:t> on andmete esitamiseks, neis programmeerida ei saa:</a:t>
            </a:r>
          </a:p>
          <a:p>
            <a:pPr lvl="1"/>
            <a:endParaRPr lang="et-EE" dirty="0"/>
          </a:p>
          <a:p>
            <a:r>
              <a:rPr lang="et-EE" dirty="0" smtClean="0"/>
              <a:t>HTML ja CSS: veebilehe kirjeldus</a:t>
            </a:r>
          </a:p>
          <a:p>
            <a:r>
              <a:rPr lang="et-EE" dirty="0" smtClean="0"/>
              <a:t>CSV, JSON, XML: andmete esitus</a:t>
            </a:r>
          </a:p>
          <a:p>
            <a:r>
              <a:rPr lang="et-EE" dirty="0" smtClean="0"/>
              <a:t>SQL: päringu kirjeldamine</a:t>
            </a:r>
            <a:endParaRPr lang="et-EE" dirty="0"/>
          </a:p>
          <a:p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Programmid üldiselt loevad kirjelduskeeltes </a:t>
            </a:r>
          </a:p>
          <a:p>
            <a:pPr marL="0" indent="0">
              <a:buNone/>
            </a:pPr>
            <a:r>
              <a:rPr lang="et-EE" dirty="0" smtClean="0"/>
              <a:t>antud andmeid ja loovad uusi andmestikke,</a:t>
            </a:r>
          </a:p>
          <a:p>
            <a:pPr marL="0" indent="0">
              <a:buNone/>
            </a:pPr>
            <a:r>
              <a:rPr lang="et-EE" dirty="0" smtClean="0"/>
              <a:t>jälle mingis kirjelduskeeles.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191649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Kolm keelte erinevuse dimensiooni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b="1" dirty="0" err="1" smtClean="0">
                <a:solidFill>
                  <a:srgbClr val="000000"/>
                </a:solidFill>
              </a:rPr>
              <a:t>Süntak</a:t>
            </a:r>
            <a:r>
              <a:rPr lang="et-EE" altLang="et-EE" b="1" dirty="0" smtClean="0">
                <a:solidFill>
                  <a:srgbClr val="000000"/>
                </a:solidFill>
              </a:rPr>
              <a:t>s: </a:t>
            </a:r>
            <a:r>
              <a:rPr lang="en-GB" altLang="et-EE" dirty="0" err="1" smtClean="0">
                <a:solidFill>
                  <a:srgbClr val="000000"/>
                </a:solidFill>
              </a:rPr>
              <a:t>kuidas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kirjutatakse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näiteks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b="1" dirty="0">
                <a:solidFill>
                  <a:srgbClr val="000000"/>
                </a:solidFill>
              </a:rPr>
              <a:t>if .. then .. else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ühes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või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teises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keeles</a:t>
            </a:r>
            <a:endParaRPr lang="en-US" altLang="et-EE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n-GB" altLang="et-EE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b="1" dirty="0" err="1">
                <a:solidFill>
                  <a:srgbClr val="000000"/>
                </a:solidFill>
              </a:rPr>
              <a:t>Semantika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ehk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tähendus</a:t>
            </a:r>
            <a:r>
              <a:rPr lang="et-EE" altLang="et-EE" dirty="0" smtClean="0">
                <a:solidFill>
                  <a:srgbClr val="000000"/>
                </a:solidFill>
              </a:rPr>
              <a:t>: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mida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õigesti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kirjutatud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programm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tegelikult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siis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teeb</a:t>
            </a:r>
            <a:r>
              <a:rPr lang="en-GB" altLang="et-EE" dirty="0" smtClean="0">
                <a:solidFill>
                  <a:srgbClr val="000000"/>
                </a:solidFill>
              </a:rPr>
              <a:t>)</a:t>
            </a:r>
            <a:endParaRPr lang="en-US" altLang="et-EE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lnSpc>
                <a:spcPct val="97000"/>
              </a:lnSpc>
              <a:spcBef>
                <a:spcPts val="450"/>
              </a:spcBef>
              <a:buClrTx/>
              <a:buFontTx/>
              <a:buNone/>
            </a:pPr>
            <a:endParaRPr lang="en-GB" altLang="et-EE" dirty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b="1" dirty="0" err="1">
                <a:solidFill>
                  <a:srgbClr val="000000"/>
                </a:solidFill>
              </a:rPr>
              <a:t>Teegid</a:t>
            </a:r>
            <a:r>
              <a:rPr lang="en-GB" altLang="et-EE" b="1" dirty="0">
                <a:solidFill>
                  <a:srgbClr val="000000"/>
                </a:solidFill>
              </a:rPr>
              <a:t> (libraries</a:t>
            </a:r>
            <a:r>
              <a:rPr lang="en-GB" altLang="et-EE" b="1" dirty="0" smtClean="0">
                <a:solidFill>
                  <a:srgbClr val="000000"/>
                </a:solidFill>
              </a:rPr>
              <a:t>)</a:t>
            </a:r>
            <a:r>
              <a:rPr lang="et-EE" altLang="et-EE" b="1" dirty="0" smtClean="0">
                <a:solidFill>
                  <a:srgbClr val="000000"/>
                </a:solidFill>
              </a:rPr>
              <a:t>:</a:t>
            </a:r>
            <a:r>
              <a:rPr lang="en-GB" altLang="et-EE" b="1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millised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endParaRPr lang="et-EE" altLang="et-EE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b="1" dirty="0" err="1" smtClean="0">
                <a:solidFill>
                  <a:srgbClr val="000000"/>
                </a:solidFill>
              </a:rPr>
              <a:t>valmisprogrammijupid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>
                <a:solidFill>
                  <a:srgbClr val="000000"/>
                </a:solidFill>
              </a:rPr>
              <a:t>on </a:t>
            </a:r>
            <a:r>
              <a:rPr lang="en-GB" altLang="et-EE" dirty="0" err="1">
                <a:solidFill>
                  <a:srgbClr val="000000"/>
                </a:solidFill>
              </a:rPr>
              <a:t>selle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keele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jaoks</a:t>
            </a:r>
            <a:endParaRPr lang="et-EE" altLang="et-EE" dirty="0" smtClean="0">
              <a:solidFill>
                <a:srgbClr val="000000"/>
              </a:solidFill>
            </a:endParaRPr>
          </a:p>
          <a:p>
            <a:pPr marL="104775" indent="0">
              <a:lnSpc>
                <a:spcPct val="97000"/>
              </a:lnSpc>
              <a:spcBef>
                <a:spcPts val="450"/>
              </a:spcBef>
              <a:buClr>
                <a:srgbClr val="CC0000"/>
              </a:buClr>
              <a:buNone/>
            </a:pPr>
            <a:r>
              <a:rPr lang="en-GB" altLang="et-EE" dirty="0" err="1" smtClean="0">
                <a:solidFill>
                  <a:srgbClr val="000000"/>
                </a:solidFill>
              </a:rPr>
              <a:t>kergesti</a:t>
            </a:r>
            <a:r>
              <a:rPr lang="en-GB" altLang="et-EE" dirty="0" smtClean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kättesaadavad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või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kohe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>
                <a:solidFill>
                  <a:srgbClr val="000000"/>
                </a:solidFill>
              </a:rPr>
              <a:t>kaasa</a:t>
            </a:r>
            <a:r>
              <a:rPr lang="en-GB" altLang="et-EE" dirty="0">
                <a:solidFill>
                  <a:srgbClr val="000000"/>
                </a:solidFill>
              </a:rPr>
              <a:t> </a:t>
            </a:r>
            <a:r>
              <a:rPr lang="en-GB" altLang="et-EE" dirty="0" err="1" smtClean="0">
                <a:solidFill>
                  <a:srgbClr val="000000"/>
                </a:solidFill>
              </a:rPr>
              <a:t>pandud</a:t>
            </a:r>
            <a:endParaRPr lang="en-US" altLang="et-EE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4364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Igas keeles on olemas: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t-EE" dirty="0"/>
              <a:t>Primitiivsed andmetüübid:</a:t>
            </a:r>
          </a:p>
          <a:p>
            <a:pPr lvl="1"/>
            <a:r>
              <a:rPr lang="et-EE" dirty="0"/>
              <a:t>int, char etc (näiteks: 1 ja –3 on int-id, ‘c’ ja ‘a’ on char-id)‏</a:t>
            </a:r>
          </a:p>
          <a:p>
            <a:pPr lvl="1"/>
            <a:r>
              <a:rPr lang="et-EE" dirty="0"/>
              <a:t>string  (näiteks “aaa123bb”)‏</a:t>
            </a:r>
          </a:p>
          <a:p>
            <a:r>
              <a:rPr lang="et-EE" dirty="0" smtClean="0"/>
              <a:t>Massiiv  </a:t>
            </a:r>
          </a:p>
          <a:p>
            <a:pPr lvl="1"/>
            <a:r>
              <a:rPr lang="et-EE" dirty="0" smtClean="0"/>
              <a:t>näiteks </a:t>
            </a:r>
            <a:r>
              <a:rPr lang="et-EE" dirty="0"/>
              <a:t>a[1]=2; a[2]=20; a[3]=15;  y=2; x=a[y]+a[1]+3</a:t>
            </a:r>
            <a:r>
              <a:rPr lang="et-EE" dirty="0" smtClean="0"/>
              <a:t>;</a:t>
            </a:r>
            <a:endParaRPr lang="et-EE" dirty="0"/>
          </a:p>
          <a:p>
            <a:r>
              <a:rPr lang="et-EE" dirty="0"/>
              <a:t>Avaldised:</a:t>
            </a:r>
          </a:p>
          <a:p>
            <a:pPr lvl="1"/>
            <a:r>
              <a:rPr lang="et-EE" dirty="0"/>
              <a:t>näiteks x = (y*2) – (5+x);</a:t>
            </a:r>
          </a:p>
          <a:p>
            <a:r>
              <a:rPr lang="et-EE" dirty="0"/>
              <a:t>Elementaarsed juhtkonstruktsioonid:</a:t>
            </a:r>
          </a:p>
          <a:p>
            <a:pPr lvl="1"/>
            <a:r>
              <a:rPr lang="et-EE" dirty="0"/>
              <a:t>valik:  if ... then ... else </a:t>
            </a:r>
          </a:p>
          <a:p>
            <a:pPr lvl="1"/>
            <a:r>
              <a:rPr lang="et-EE" dirty="0"/>
              <a:t>tsükkel:   while(x&lt;10)  x=x+1;</a:t>
            </a:r>
          </a:p>
          <a:p>
            <a:r>
              <a:rPr lang="et-EE" dirty="0"/>
              <a:t>Funktsioonid:</a:t>
            </a:r>
          </a:p>
          <a:p>
            <a:pPr lvl="1"/>
            <a:r>
              <a:rPr lang="et-EE" dirty="0"/>
              <a:t>defineerime:  int kuup(int x) { return x * x * x}</a:t>
            </a:r>
          </a:p>
          <a:p>
            <a:pPr lvl="1"/>
            <a:r>
              <a:rPr lang="et-EE" dirty="0"/>
              <a:t>kasutame:  x = kuup(1+kuup(3))+kuup(y);</a:t>
            </a:r>
          </a:p>
          <a:p>
            <a:pPr lvl="1"/>
            <a:r>
              <a:rPr lang="et-EE" dirty="0"/>
              <a:t>kasutame rekursiivselt:</a:t>
            </a:r>
          </a:p>
          <a:p>
            <a:pPr lvl="1"/>
            <a:r>
              <a:rPr lang="et-EE" dirty="0"/>
              <a:t>  int fact(int x) { if (x&lt;=0) return 1; else return x*(fact(x-1)); </a:t>
            </a:r>
          </a:p>
        </p:txBody>
      </p:sp>
    </p:spTree>
    <p:extLst>
      <p:ext uri="{BB962C8B-B14F-4D97-AF65-F5344CB8AC3E}">
        <p14:creationId xmlns:p14="http://schemas.microsoft.com/office/powerpoint/2010/main" val="2721829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Lisavõimalused on keeleti erinevad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t-EE" sz="1400" dirty="0"/>
              <a:t>Kiired bitioperatsioonid, otsepöördumine mälu kallale: C</a:t>
            </a:r>
          </a:p>
          <a:p>
            <a:r>
              <a:rPr lang="et-EE" sz="1400" dirty="0"/>
              <a:t>Keerulisemad andmetüübid: listid, hash tabelid jne: </a:t>
            </a:r>
            <a:r>
              <a:rPr lang="et-EE" sz="1400" dirty="0" smtClean="0"/>
              <a:t>Python</a:t>
            </a:r>
            <a:r>
              <a:rPr lang="et-EE" sz="1400" dirty="0"/>
              <a:t>, </a:t>
            </a:r>
            <a:r>
              <a:rPr lang="et-EE" sz="1400" dirty="0" smtClean="0"/>
              <a:t>Javascript, Lisp</a:t>
            </a:r>
            <a:endParaRPr lang="et-EE" sz="1400" dirty="0"/>
          </a:p>
          <a:p>
            <a:r>
              <a:rPr lang="et-EE" sz="1400" dirty="0"/>
              <a:t>Erikonstruktsioonid stringitöötluseks: Perl, PHP </a:t>
            </a:r>
          </a:p>
          <a:p>
            <a:r>
              <a:rPr lang="et-EE" sz="1400" dirty="0" smtClean="0"/>
              <a:t>Objektid</a:t>
            </a:r>
            <a:r>
              <a:rPr lang="et-EE" sz="1400" dirty="0"/>
              <a:t>: C++, Java, C#, Python, Lisp </a:t>
            </a:r>
          </a:p>
          <a:p>
            <a:r>
              <a:rPr lang="et-EE" sz="1400" dirty="0"/>
              <a:t>Moodulid (enamasti ühendatud objektidega): C++, Java, C#  </a:t>
            </a:r>
          </a:p>
          <a:p>
            <a:r>
              <a:rPr lang="et-EE" sz="1400" dirty="0"/>
              <a:t>Veatöötluse konstruktsioonid (exceptions): Python, Java, </a:t>
            </a:r>
            <a:r>
              <a:rPr lang="et-EE" sz="1400" dirty="0" smtClean="0"/>
              <a:t>Javascript, C</a:t>
            </a:r>
            <a:r>
              <a:rPr lang="et-EE" sz="1400" dirty="0"/>
              <a:t># </a:t>
            </a:r>
          </a:p>
          <a:p>
            <a:r>
              <a:rPr lang="et-EE" sz="1400" dirty="0" smtClean="0"/>
              <a:t>Prahikoristus</a:t>
            </a:r>
            <a:r>
              <a:rPr lang="et-EE" sz="1400" dirty="0"/>
              <a:t>: kasutamata andmed visatakse </a:t>
            </a:r>
            <a:r>
              <a:rPr lang="et-EE" sz="1400" dirty="0" smtClean="0"/>
              <a:t>välja: enamus keeli</a:t>
            </a:r>
            <a:endParaRPr lang="et-EE" sz="1400" dirty="0"/>
          </a:p>
          <a:p>
            <a:r>
              <a:rPr lang="et-EE" sz="1400" dirty="0"/>
              <a:t>Sisse-ehitatud tugi paralleelprogrammide jaoks: Java, C# </a:t>
            </a:r>
          </a:p>
          <a:p>
            <a:r>
              <a:rPr lang="et-EE" sz="1400" dirty="0"/>
              <a:t>Reaalaja-erivahendid: Ada</a:t>
            </a:r>
          </a:p>
          <a:p>
            <a:r>
              <a:rPr lang="et-EE" sz="1400" dirty="0" smtClean="0"/>
              <a:t>“</a:t>
            </a:r>
            <a:r>
              <a:rPr lang="et-EE" sz="1400" dirty="0"/>
              <a:t>Templates” (programm tulemuse sees): PHP, </a:t>
            </a:r>
            <a:r>
              <a:rPr lang="et-EE" sz="1400" dirty="0" smtClean="0"/>
              <a:t>JSP,</a:t>
            </a:r>
          </a:p>
          <a:p>
            <a:r>
              <a:rPr lang="et-EE" sz="1400" dirty="0" smtClean="0"/>
              <a:t>Uute </a:t>
            </a:r>
            <a:r>
              <a:rPr lang="et-EE" sz="1400" dirty="0"/>
              <a:t>programmide konstrueerimine töö käigus: Lisp, Scheme, Javascript</a:t>
            </a:r>
          </a:p>
          <a:p>
            <a:r>
              <a:rPr lang="et-EE" sz="1400" dirty="0"/>
              <a:t>Loogikareeglid: Prolog</a:t>
            </a:r>
          </a:p>
          <a:p>
            <a:r>
              <a:rPr lang="et-EE" sz="1400" dirty="0"/>
              <a:t>“laisk” viis funktsioone arvutada: </a:t>
            </a:r>
            <a:r>
              <a:rPr lang="et-EE" sz="1400" dirty="0" smtClean="0"/>
              <a:t>Haskell</a:t>
            </a:r>
            <a:endParaRPr lang="et-EE" sz="1400" dirty="0"/>
          </a:p>
          <a:p>
            <a:r>
              <a:rPr lang="et-EE" sz="1400" dirty="0"/>
              <a:t>Pattern matching </a:t>
            </a:r>
            <a:r>
              <a:rPr lang="et-EE" sz="1400" dirty="0" smtClean="0"/>
              <a:t>(eriviis </a:t>
            </a:r>
            <a:r>
              <a:rPr lang="et-EE" sz="1400" dirty="0"/>
              <a:t>funktsioone defineerida): ML, Haskell</a:t>
            </a:r>
          </a:p>
          <a:p>
            <a:r>
              <a:rPr lang="et-EE" sz="1400" dirty="0"/>
              <a:t>jne...</a:t>
            </a:r>
          </a:p>
        </p:txBody>
      </p:sp>
    </p:spTree>
    <p:extLst>
      <p:ext uri="{BB962C8B-B14F-4D97-AF65-F5344CB8AC3E}">
        <p14:creationId xmlns:p14="http://schemas.microsoft.com/office/powerpoint/2010/main" val="2335374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1036</Words>
  <Application>Microsoft Office PowerPoint</Application>
  <PresentationFormat>Widescreen</PresentationFormat>
  <Paragraphs>166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Bitstream Vera Sans</vt:lpstr>
      <vt:lpstr>Calibri</vt:lpstr>
      <vt:lpstr>Calibri Light</vt:lpstr>
      <vt:lpstr>Courier New</vt:lpstr>
      <vt:lpstr>Wingdings</vt:lpstr>
      <vt:lpstr>Office Theme</vt:lpstr>
      <vt:lpstr>  Programmeerimiskeeled </vt:lpstr>
      <vt:lpstr>Tuntuim keelte populaarsusindeks: TIOBE</vt:lpstr>
      <vt:lpstr>Githubi keelte populaarsusindeks</vt:lpstr>
      <vt:lpstr>Miks palju keeli</vt:lpstr>
      <vt:lpstr>Valdkonniti domineerivad keeled</vt:lpstr>
      <vt:lpstr>Programmeerimis- ja kirjelduskeeled</vt:lpstr>
      <vt:lpstr>Kolm keelte erinevuse dimensiooni</vt:lpstr>
      <vt:lpstr>Igas keeles on olemas:</vt:lpstr>
      <vt:lpstr>Lisavõimalused on keeleti erinevad</vt:lpstr>
      <vt:lpstr>Oluline keelte jaotus: tüübid</vt:lpstr>
      <vt:lpstr>Kaks põhivarianti keeles X programmi täitmiseks. </vt:lpstr>
      <vt:lpstr>Interpreteerimise kompromissvariandid</vt:lpstr>
      <vt:lpstr>Hea teada </vt:lpstr>
      <vt:lpstr>Süntaksi näiteid eri keeltest</vt:lpstr>
      <vt:lpstr>Fortran: esimene kõrgkeel, kasutusel inseneriarvutustes, füüsikas jne</vt:lpstr>
      <vt:lpstr>Cobol: vanad äritarkvarasüsteemid</vt:lpstr>
      <vt:lpstr>LISP: tugevalt mõjutanud Javascripti ja Pythonit</vt:lpstr>
      <vt:lpstr>Pascal ja Modula: praktiliselt kadunud</vt:lpstr>
      <vt:lpstr>C: domineeriv süsteemprogrammeerimises</vt:lpstr>
      <vt:lpstr>Python: väga mugav kirjutada ja lugeda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17</cp:revision>
  <dcterms:created xsi:type="dcterms:W3CDTF">2018-12-03T14:00:05Z</dcterms:created>
  <dcterms:modified xsi:type="dcterms:W3CDTF">2019-01-21T11:37:53Z</dcterms:modified>
</cp:coreProperties>
</file>